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" panose="020B0604020202020204" charset="0"/>
      <p:regular r:id="rId13"/>
    </p:embeddedFont>
    <p:embeddedFont>
      <p:font typeface="Times New Roman Bold" panose="02020803070505020304" pitchFamily="18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1866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599592" y="1901871"/>
            <a:ext cx="6405963" cy="3024046"/>
          </a:xfrm>
          <a:custGeom>
            <a:avLst/>
            <a:gdLst/>
            <a:ahLst/>
            <a:cxnLst/>
            <a:rect l="l" t="t" r="r" b="b"/>
            <a:pathLst>
              <a:path w="6405963" h="3024046">
                <a:moveTo>
                  <a:pt x="0" y="0"/>
                </a:moveTo>
                <a:lnTo>
                  <a:pt x="6405963" y="0"/>
                </a:lnTo>
                <a:lnTo>
                  <a:pt x="6405963" y="3024046"/>
                </a:lnTo>
                <a:lnTo>
                  <a:pt x="0" y="302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772" b="-620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0229" y="5268817"/>
            <a:ext cx="15307542" cy="172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5362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ELECTVIZ: ELECTION DATA VISUALIZATION FOR MEDIA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75593" y="7351228"/>
            <a:ext cx="605396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 : ANGAMMAL 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2780" y="7935867"/>
            <a:ext cx="6219587" cy="40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endParaRPr lang="en-US" sz="2750" b="1" dirty="0">
              <a:solidFill>
                <a:srgbClr val="333F7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197014"/>
            <a:ext cx="7088237" cy="10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62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82807"/>
            <a:ext cx="9445526" cy="11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ElectViz: Making Indian Elections Transparent, Accessible, and Insightful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862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019175"/>
            <a:ext cx="9445526" cy="142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Challenge: Making Election Data Accessible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45475" y="2904679"/>
            <a:ext cx="9455051" cy="3023146"/>
            <a:chOff x="0" y="0"/>
            <a:chExt cx="12606735" cy="40308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2594082" cy="4018153"/>
            </a:xfrm>
            <a:custGeom>
              <a:avLst/>
              <a:gdLst/>
              <a:ahLst/>
              <a:cxnLst/>
              <a:rect l="l" t="t" r="r" b="b"/>
              <a:pathLst>
                <a:path w="12594082" h="4018153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3859403"/>
                  </a:lnTo>
                  <a:cubicBezTo>
                    <a:pt x="12594082" y="3947160"/>
                    <a:pt x="12522835" y="4018153"/>
                    <a:pt x="12434951" y="4018153"/>
                  </a:cubicBezTo>
                  <a:lnTo>
                    <a:pt x="159131" y="4018153"/>
                  </a:lnTo>
                  <a:cubicBezTo>
                    <a:pt x="71247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606782" cy="4030853"/>
            </a:xfrm>
            <a:custGeom>
              <a:avLst/>
              <a:gdLst/>
              <a:ahLst/>
              <a:cxnLst/>
              <a:rect l="l" t="t" r="r" b="b"/>
              <a:pathLst>
                <a:path w="12606782" h="4030853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740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3865753"/>
                  </a:lnTo>
                  <a:lnTo>
                    <a:pt x="12600432" y="3865753"/>
                  </a:lnTo>
                  <a:lnTo>
                    <a:pt x="12606782" y="3865753"/>
                  </a:lnTo>
                  <a:cubicBezTo>
                    <a:pt x="12606782" y="3956939"/>
                    <a:pt x="12532613" y="4030853"/>
                    <a:pt x="12441301" y="4030853"/>
                  </a:cubicBezTo>
                  <a:lnTo>
                    <a:pt x="12441301" y="4024503"/>
                  </a:lnTo>
                  <a:lnTo>
                    <a:pt x="12441301" y="4030853"/>
                  </a:lnTo>
                  <a:lnTo>
                    <a:pt x="165481" y="4030853"/>
                  </a:lnTo>
                  <a:lnTo>
                    <a:pt x="165481" y="4024503"/>
                  </a:lnTo>
                  <a:lnTo>
                    <a:pt x="165481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153" y="4018153"/>
                    <a:pt x="165481" y="4018153"/>
                  </a:cubicBezTo>
                  <a:lnTo>
                    <a:pt x="12441301" y="4018153"/>
                  </a:lnTo>
                  <a:cubicBezTo>
                    <a:pt x="12525756" y="4018153"/>
                    <a:pt x="12594082" y="3949827"/>
                    <a:pt x="12594082" y="3865753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280" y="3173909"/>
            <a:ext cx="6622702" cy="4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Complex Electoral Landscape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3280" y="3701206"/>
            <a:ext cx="8859441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data across 28 states, 8 union territories, 543 constituencies, and millions of voters demands a unified analytical framework to identify patterns and performance metrics across diverse regions.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45475" y="6201816"/>
            <a:ext cx="9455051" cy="3023146"/>
            <a:chOff x="0" y="0"/>
            <a:chExt cx="12606735" cy="403086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2594082" cy="4018153"/>
            </a:xfrm>
            <a:custGeom>
              <a:avLst/>
              <a:gdLst/>
              <a:ahLst/>
              <a:cxnLst/>
              <a:rect l="l" t="t" r="r" b="b"/>
              <a:pathLst>
                <a:path w="12594082" h="4018153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3859403"/>
                  </a:lnTo>
                  <a:cubicBezTo>
                    <a:pt x="12594082" y="3947160"/>
                    <a:pt x="12522835" y="4018153"/>
                    <a:pt x="12434951" y="4018153"/>
                  </a:cubicBezTo>
                  <a:lnTo>
                    <a:pt x="159131" y="4018153"/>
                  </a:lnTo>
                  <a:cubicBezTo>
                    <a:pt x="71247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2606782" cy="4030853"/>
            </a:xfrm>
            <a:custGeom>
              <a:avLst/>
              <a:gdLst/>
              <a:ahLst/>
              <a:cxnLst/>
              <a:rect l="l" t="t" r="r" b="b"/>
              <a:pathLst>
                <a:path w="12606782" h="4030853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740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3865753"/>
                  </a:lnTo>
                  <a:lnTo>
                    <a:pt x="12600432" y="3865753"/>
                  </a:lnTo>
                  <a:lnTo>
                    <a:pt x="12606782" y="3865753"/>
                  </a:lnTo>
                  <a:cubicBezTo>
                    <a:pt x="12606782" y="3956939"/>
                    <a:pt x="12532613" y="4030853"/>
                    <a:pt x="12441301" y="4030853"/>
                  </a:cubicBezTo>
                  <a:lnTo>
                    <a:pt x="12441301" y="4024503"/>
                  </a:lnTo>
                  <a:lnTo>
                    <a:pt x="12441301" y="4030853"/>
                  </a:lnTo>
                  <a:lnTo>
                    <a:pt x="165481" y="4030853"/>
                  </a:lnTo>
                  <a:lnTo>
                    <a:pt x="165481" y="4024503"/>
                  </a:lnTo>
                  <a:lnTo>
                    <a:pt x="165481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153" y="4018153"/>
                    <a:pt x="165481" y="4018153"/>
                  </a:cubicBezTo>
                  <a:lnTo>
                    <a:pt x="12441301" y="4018153"/>
                  </a:lnTo>
                  <a:cubicBezTo>
                    <a:pt x="12525756" y="4018153"/>
                    <a:pt x="12594082" y="3949827"/>
                    <a:pt x="12594082" y="3865753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143280" y="6471047"/>
            <a:ext cx="3582889" cy="4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Audience Needs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43280" y="6998345"/>
            <a:ext cx="8859441" cy="152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Policymakers, analysts, and citizens require intuitive dashboards that reveal voting trends, party performance, regional participation, and voting method reliability without overwhelming complexity.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2614" y="760959"/>
            <a:ext cx="15045630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ElectViz Architecture: Building the Foundation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2614" y="1637789"/>
            <a:ext cx="16462772" cy="112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799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comprehensive data pipeline that transforms raw election data into actionable intelligence through systematic processing and sophisticated modelling.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67050" y="3109615"/>
            <a:ext cx="12153900" cy="5240982"/>
            <a:chOff x="0" y="0"/>
            <a:chExt cx="16205200" cy="698797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6205200" cy="6987921"/>
            </a:xfrm>
            <a:custGeom>
              <a:avLst/>
              <a:gdLst/>
              <a:ahLst/>
              <a:cxnLst/>
              <a:rect l="l" t="t" r="r" b="b"/>
              <a:pathLst>
                <a:path w="16205200" h="6987921">
                  <a:moveTo>
                    <a:pt x="0" y="0"/>
                  </a:moveTo>
                  <a:lnTo>
                    <a:pt x="16205200" y="0"/>
                  </a:lnTo>
                  <a:lnTo>
                    <a:pt x="16205200" y="6987921"/>
                  </a:lnTo>
                  <a:lnTo>
                    <a:pt x="0" y="698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r="-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84941" y="7337661"/>
            <a:ext cx="2757279" cy="36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Visualize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4941" y="6124459"/>
            <a:ext cx="2757279" cy="36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4941" y="4923510"/>
            <a:ext cx="2757279" cy="36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Prepare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4941" y="3710308"/>
            <a:ext cx="2757279" cy="36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Collect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2614" y="8501063"/>
            <a:ext cx="16462772" cy="116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2"/>
              </a:lnSpc>
            </a:pPr>
            <a:r>
              <a:rPr lang="en-US" sz="2899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layer builds upon the previous, ensuring data integrity and enabling multi-dimensional analysis across states, parties, candidates, and voting methods.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4315" y="495019"/>
            <a:ext cx="11667530" cy="48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174" b="1" dirty="0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Phase-wise Election Analysis Across Seven Phases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315" y="1091162"/>
            <a:ext cx="17218521" cy="90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2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visualization of voter participation patterns across India's seven election phases, tracking turnout variations, regional engagement, and polling percentages by state.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34475" y="2009924"/>
            <a:ext cx="19050" cy="7371010"/>
            <a:chOff x="0" y="0"/>
            <a:chExt cx="25400" cy="9828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00" cy="9828022"/>
            </a:xfrm>
            <a:custGeom>
              <a:avLst/>
              <a:gdLst/>
              <a:ahLst/>
              <a:cxnLst/>
              <a:rect l="l" t="t" r="r" b="b"/>
              <a:pathLst>
                <a:path w="25400" h="982802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9815322"/>
                  </a:lnTo>
                  <a:cubicBezTo>
                    <a:pt x="25400" y="9822307"/>
                    <a:pt x="19685" y="9828022"/>
                    <a:pt x="12700" y="9828022"/>
                  </a:cubicBezTo>
                  <a:cubicBezTo>
                    <a:pt x="5715" y="9828022"/>
                    <a:pt x="0" y="9822307"/>
                    <a:pt x="0" y="9815322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532762" y="2172295"/>
            <a:ext cx="458390" cy="19050"/>
            <a:chOff x="0" y="0"/>
            <a:chExt cx="611187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967341" y="2005161"/>
            <a:ext cx="353317" cy="353318"/>
            <a:chOff x="0" y="0"/>
            <a:chExt cx="471090" cy="47109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029402" y="2048099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70154" y="2033736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4740" y="2306836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20 states/UTs and 91 constituencies.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465" y="2678591"/>
            <a:ext cx="7845326" cy="55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146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Covers diverse constituencies, including North-East, southern regions, and parts of Uttar Pradesh.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4315" y="3147030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Sets the election tone, focusing on voter enthusiasm in varied landscapes.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296846" y="3088928"/>
            <a:ext cx="458390" cy="19050"/>
            <a:chOff x="0" y="0"/>
            <a:chExt cx="611187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67341" y="2921794"/>
            <a:ext cx="353317" cy="353318"/>
            <a:chOff x="0" y="0"/>
            <a:chExt cx="471090" cy="471090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029402" y="2964731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07935" y="2950369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07935" y="3223469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13 states/UTs and 97 constituencies.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07935" y="3626198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polling increase in Uttar Pradesh, Bihar, Karnataka, and Maharashtra.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7935" y="4222105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Turnout patterns indicate voter sentiment across demographics, reflecting intensified campaigning.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532762" y="4002138"/>
            <a:ext cx="458390" cy="19050"/>
            <a:chOff x="0" y="0"/>
            <a:chExt cx="611187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967341" y="3835002"/>
            <a:ext cx="353317" cy="353318"/>
            <a:chOff x="0" y="0"/>
            <a:chExt cx="471090" cy="471090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9029402" y="3877940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70154" y="3863577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4740" y="4136677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14 states/UTs and 115 constituencies.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4740" y="4539406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polling in states like Gujarat and Kerala, covering substantial seats.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4315" y="5110065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Mid-election turnout provides a crucial snapshot of public mood and party strategy effectiveness.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296846" y="4915495"/>
            <a:ext cx="458390" cy="19050"/>
            <a:chOff x="0" y="0"/>
            <a:chExt cx="611187" cy="25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967341" y="4748361"/>
            <a:ext cx="353317" cy="353317"/>
            <a:chOff x="0" y="0"/>
            <a:chExt cx="471090" cy="471090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9029402" y="4791299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07935" y="4776936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907935" y="5050036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9 states/UTs and 71 constituencies.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907935" y="5452765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Peak electoral activity in Andhra Pradesh, Telangana, Rajasthan, and Madhya Pradesh.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907935" y="5929312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turnout often signals competitive contests and strong regional issues.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8532762" y="5828854"/>
            <a:ext cx="458390" cy="19050"/>
            <a:chOff x="0" y="0"/>
            <a:chExt cx="611187" cy="25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8967341" y="5661720"/>
            <a:ext cx="353317" cy="353317"/>
            <a:chOff x="0" y="0"/>
            <a:chExt cx="471090" cy="471090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9029402" y="5704656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470154" y="5690295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34740" y="5963394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7 states/UTs and 51 constituencies.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4740" y="6366122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in Uttar Pradesh, Bihar, and politically sensitive Jammu &amp; Kashmir.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34740" y="6962031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importance lies in consolidating support in crucial battleground states.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296846" y="6742211"/>
            <a:ext cx="458390" cy="19050"/>
            <a:chOff x="0" y="0"/>
            <a:chExt cx="611187" cy="25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8967341" y="6575077"/>
            <a:ext cx="353317" cy="353317"/>
            <a:chOff x="0" y="0"/>
            <a:chExt cx="471090" cy="471090"/>
          </a:xfrm>
        </p:grpSpPr>
        <p:sp>
          <p:nvSpPr>
            <p:cNvPr id="63" name="Freeform 63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9029402" y="6618015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907935" y="6603652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907935" y="6876752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7 states/UTs and 59 constituencies.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907935" y="7279481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shifts to northern momentum, with Delhi, Haryana, and remaining Uttar Pradesh and Bihar constituencies.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907935" y="7821960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Vital for national parties, involving high-stakes contests in urban centers and the Hindi heartland.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906000" y="8258078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Turnout reflects culmination of extensive campaigning efforts.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8532762" y="7777757"/>
            <a:ext cx="458390" cy="19050"/>
            <a:chOff x="0" y="0"/>
            <a:chExt cx="611187" cy="254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11124" cy="25400"/>
            </a:xfrm>
            <a:custGeom>
              <a:avLst/>
              <a:gdLst/>
              <a:ahLst/>
              <a:cxnLst/>
              <a:rect l="l" t="t" r="r" b="b"/>
              <a:pathLst>
                <a:path w="61112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598424" y="0"/>
                  </a:lnTo>
                  <a:cubicBezTo>
                    <a:pt x="605409" y="0"/>
                    <a:pt x="611124" y="5715"/>
                    <a:pt x="611124" y="12700"/>
                  </a:cubicBezTo>
                  <a:cubicBezTo>
                    <a:pt x="611124" y="19685"/>
                    <a:pt x="605409" y="25400"/>
                    <a:pt x="59842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8967341" y="7610624"/>
            <a:ext cx="353317" cy="353317"/>
            <a:chOff x="0" y="0"/>
            <a:chExt cx="471090" cy="471090"/>
          </a:xfrm>
        </p:grpSpPr>
        <p:sp>
          <p:nvSpPr>
            <p:cNvPr id="74" name="Freeform 74"/>
            <p:cNvSpPr/>
            <p:nvPr/>
          </p:nvSpPr>
          <p:spPr>
            <a:xfrm>
              <a:off x="6350" y="6350"/>
              <a:ext cx="458470" cy="458470"/>
            </a:xfrm>
            <a:custGeom>
              <a:avLst/>
              <a:gdLst/>
              <a:ahLst/>
              <a:cxnLst/>
              <a:rect l="l" t="t" r="r" b="b"/>
              <a:pathLst>
                <a:path w="458470" h="458470">
                  <a:moveTo>
                    <a:pt x="0" y="85598"/>
                  </a:moveTo>
                  <a:cubicBezTo>
                    <a:pt x="0" y="38354"/>
                    <a:pt x="38354" y="0"/>
                    <a:pt x="85598" y="0"/>
                  </a:cubicBezTo>
                  <a:lnTo>
                    <a:pt x="372872" y="0"/>
                  </a:lnTo>
                  <a:cubicBezTo>
                    <a:pt x="420116" y="0"/>
                    <a:pt x="458470" y="38354"/>
                    <a:pt x="458470" y="85598"/>
                  </a:cubicBezTo>
                  <a:lnTo>
                    <a:pt x="458470" y="372872"/>
                  </a:lnTo>
                  <a:cubicBezTo>
                    <a:pt x="458470" y="420116"/>
                    <a:pt x="420116" y="458470"/>
                    <a:pt x="372872" y="458470"/>
                  </a:cubicBezTo>
                  <a:lnTo>
                    <a:pt x="85598" y="458470"/>
                  </a:lnTo>
                  <a:cubicBezTo>
                    <a:pt x="38354" y="458343"/>
                    <a:pt x="0" y="420116"/>
                    <a:pt x="0" y="37287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75" name="Freeform 75"/>
            <p:cNvSpPr/>
            <p:nvPr/>
          </p:nvSpPr>
          <p:spPr>
            <a:xfrm>
              <a:off x="0" y="0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lnTo>
                    <a:pt x="379222" y="6350"/>
                  </a:lnTo>
                  <a:lnTo>
                    <a:pt x="379222" y="0"/>
                  </a:lnTo>
                  <a:cubicBezTo>
                    <a:pt x="430022" y="0"/>
                    <a:pt x="471170" y="41148"/>
                    <a:pt x="471170" y="91948"/>
                  </a:cubicBezTo>
                  <a:lnTo>
                    <a:pt x="471170" y="379222"/>
                  </a:lnTo>
                  <a:lnTo>
                    <a:pt x="464820" y="379222"/>
                  </a:lnTo>
                  <a:lnTo>
                    <a:pt x="471170" y="379222"/>
                  </a:lnTo>
                  <a:cubicBezTo>
                    <a:pt x="471170" y="430022"/>
                    <a:pt x="430022" y="471170"/>
                    <a:pt x="379222" y="471170"/>
                  </a:cubicBezTo>
                  <a:lnTo>
                    <a:pt x="379222" y="464820"/>
                  </a:lnTo>
                  <a:lnTo>
                    <a:pt x="379222" y="471170"/>
                  </a:lnTo>
                  <a:lnTo>
                    <a:pt x="91948" y="471170"/>
                  </a:lnTo>
                  <a:lnTo>
                    <a:pt x="91948" y="464820"/>
                  </a:lnTo>
                  <a:lnTo>
                    <a:pt x="91948" y="471170"/>
                  </a:lnTo>
                  <a:cubicBezTo>
                    <a:pt x="41148" y="471170"/>
                    <a:pt x="0" y="430022"/>
                    <a:pt x="0" y="379222"/>
                  </a:cubicBezTo>
                  <a:lnTo>
                    <a:pt x="0" y="91948"/>
                  </a:lnTo>
                  <a:lnTo>
                    <a:pt x="6350" y="91948"/>
                  </a:lnTo>
                  <a:lnTo>
                    <a:pt x="0" y="91948"/>
                  </a:lnTo>
                  <a:moveTo>
                    <a:pt x="12700" y="91948"/>
                  </a:moveTo>
                  <a:lnTo>
                    <a:pt x="12700" y="379222"/>
                  </a:lnTo>
                  <a:lnTo>
                    <a:pt x="6350" y="379222"/>
                  </a:lnTo>
                  <a:lnTo>
                    <a:pt x="12700" y="379222"/>
                  </a:lnTo>
                  <a:cubicBezTo>
                    <a:pt x="12700" y="422910"/>
                    <a:pt x="48133" y="458470"/>
                    <a:pt x="91948" y="458470"/>
                  </a:cubicBezTo>
                  <a:lnTo>
                    <a:pt x="379222" y="458470"/>
                  </a:lnTo>
                  <a:cubicBezTo>
                    <a:pt x="422910" y="458470"/>
                    <a:pt x="458470" y="423037"/>
                    <a:pt x="458470" y="379222"/>
                  </a:cubicBezTo>
                  <a:lnTo>
                    <a:pt x="458470" y="91948"/>
                  </a:lnTo>
                  <a:lnTo>
                    <a:pt x="464820" y="91948"/>
                  </a:lnTo>
                  <a:lnTo>
                    <a:pt x="458470" y="91948"/>
                  </a:lnTo>
                  <a:cubicBezTo>
                    <a:pt x="458343" y="48133"/>
                    <a:pt x="422910" y="12700"/>
                    <a:pt x="379222" y="12700"/>
                  </a:cubicBezTo>
                  <a:lnTo>
                    <a:pt x="91948" y="12700"/>
                  </a:lnTo>
                  <a:lnTo>
                    <a:pt x="91948" y="6350"/>
                  </a:lnTo>
                  <a:lnTo>
                    <a:pt x="91948" y="12700"/>
                  </a:lnTo>
                  <a:cubicBezTo>
                    <a:pt x="48133" y="12700"/>
                    <a:pt x="12700" y="48133"/>
                    <a:pt x="12700" y="9194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76" name="TextBox 76"/>
          <p:cNvSpPr txBox="1"/>
          <p:nvPr/>
        </p:nvSpPr>
        <p:spPr>
          <a:xfrm>
            <a:off x="9029402" y="7653561"/>
            <a:ext cx="229195" cy="2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470154" y="7639199"/>
            <a:ext cx="1909911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229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Phase 7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34740" y="7912299"/>
            <a:ext cx="7845326" cy="3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3138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Polling across 8 states/UTs and 59 constituencies.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34740" y="8315027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final phase, covering Punjab, Himachal Pradesh, and last seats in Uttar Pradesh, Bihar, and West Bengal.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534740" y="8857506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includes high-profile constituencies, some involving the Prime Minister.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534740" y="9472362"/>
            <a:ext cx="7845326" cy="53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738" lvl="1" indent="-149869" algn="l">
              <a:lnSpc>
                <a:spcPts val="2047"/>
              </a:lnSpc>
              <a:buFont typeface="Arial"/>
              <a:buChar char="•"/>
            </a:pPr>
            <a:r>
              <a:rPr lang="en-US" sz="19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"Finale intensity" aims to maximize turnout, determining the last pieces of the electoral puzzle.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4428" y="2935335"/>
            <a:ext cx="8500721" cy="4802907"/>
          </a:xfrm>
          <a:custGeom>
            <a:avLst/>
            <a:gdLst/>
            <a:ahLst/>
            <a:cxnLst/>
            <a:rect l="l" t="t" r="r" b="b"/>
            <a:pathLst>
              <a:path w="8500721" h="4802907">
                <a:moveTo>
                  <a:pt x="0" y="0"/>
                </a:moveTo>
                <a:lnTo>
                  <a:pt x="8500721" y="0"/>
                </a:lnTo>
                <a:lnTo>
                  <a:pt x="8500721" y="4802907"/>
                </a:lnTo>
                <a:lnTo>
                  <a:pt x="0" y="480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935335"/>
            <a:ext cx="8371977" cy="4712632"/>
          </a:xfrm>
          <a:custGeom>
            <a:avLst/>
            <a:gdLst/>
            <a:ahLst/>
            <a:cxnLst/>
            <a:rect l="l" t="t" r="r" b="b"/>
            <a:pathLst>
              <a:path w="8371977" h="4712632">
                <a:moveTo>
                  <a:pt x="0" y="0"/>
                </a:moveTo>
                <a:lnTo>
                  <a:pt x="8371977" y="0"/>
                </a:lnTo>
                <a:lnTo>
                  <a:pt x="8371977" y="4712632"/>
                </a:lnTo>
                <a:lnTo>
                  <a:pt x="0" y="471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2" r="-199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9150"/>
            <a:ext cx="6349819" cy="96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4"/>
              </a:lnSpc>
              <a:spcBef>
                <a:spcPct val="0"/>
              </a:spcBef>
            </a:pPr>
            <a:r>
              <a:rPr lang="en-US" sz="49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 Snapshots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8981"/>
            <a:ext cx="7692938" cy="4198178"/>
          </a:xfrm>
          <a:custGeom>
            <a:avLst/>
            <a:gdLst/>
            <a:ahLst/>
            <a:cxnLst/>
            <a:rect l="l" t="t" r="r" b="b"/>
            <a:pathLst>
              <a:path w="7692938" h="4198178">
                <a:moveTo>
                  <a:pt x="0" y="0"/>
                </a:moveTo>
                <a:lnTo>
                  <a:pt x="7692938" y="0"/>
                </a:lnTo>
                <a:lnTo>
                  <a:pt x="7692938" y="4198178"/>
                </a:lnTo>
                <a:lnTo>
                  <a:pt x="0" y="4198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35591" y="441402"/>
            <a:ext cx="7263866" cy="4025757"/>
          </a:xfrm>
          <a:custGeom>
            <a:avLst/>
            <a:gdLst/>
            <a:ahLst/>
            <a:cxnLst/>
            <a:rect l="l" t="t" r="r" b="b"/>
            <a:pathLst>
              <a:path w="7263866" h="4025757">
                <a:moveTo>
                  <a:pt x="0" y="0"/>
                </a:moveTo>
                <a:lnTo>
                  <a:pt x="7263867" y="0"/>
                </a:lnTo>
                <a:lnTo>
                  <a:pt x="7263867" y="4025757"/>
                </a:lnTo>
                <a:lnTo>
                  <a:pt x="0" y="4025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61688" y="5143500"/>
            <a:ext cx="7319900" cy="4050125"/>
          </a:xfrm>
          <a:custGeom>
            <a:avLst/>
            <a:gdLst/>
            <a:ahLst/>
            <a:cxnLst/>
            <a:rect l="l" t="t" r="r" b="b"/>
            <a:pathLst>
              <a:path w="7319900" h="4050125">
                <a:moveTo>
                  <a:pt x="0" y="0"/>
                </a:moveTo>
                <a:lnTo>
                  <a:pt x="7319899" y="0"/>
                </a:lnTo>
                <a:lnTo>
                  <a:pt x="7319899" y="4050125"/>
                </a:lnTo>
                <a:lnTo>
                  <a:pt x="0" y="405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1640086"/>
            <a:ext cx="11579870" cy="80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sz="493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 and Disadvantages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2968229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8575" y="3064222"/>
            <a:ext cx="425202" cy="49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032224"/>
            <a:ext cx="5914281" cy="53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Data Integration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3" y="3549997"/>
            <a:ext cx="7053114" cy="21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aggregates and updates electoral data across all states and constituencies, eliminating manual compilation delays and ensuring analysis currency.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16342" y="2968229"/>
            <a:ext cx="647403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27444" y="3064222"/>
            <a:ext cx="425203" cy="49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2500" y="3032224"/>
            <a:ext cx="5919936" cy="53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Multi-dimensional Filtering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42500" y="3549998"/>
            <a:ext cx="7053262" cy="164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drill down by state, party, constituency, and voting method to uncover granular insights and identify regional voting behaviors and preferences.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7475" y="6060132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98575" y="6156126"/>
            <a:ext cx="425202" cy="49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3632" y="6124129"/>
            <a:ext cx="5382965" cy="53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Transparency and Trust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13633" y="6641901"/>
            <a:ext cx="7053114" cy="21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analysis of EVM versus postal voting validates electoral integrity and builds public confidence through transparent methodology and data visualization.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16342" y="6060132"/>
            <a:ext cx="647403" cy="647402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27444" y="6156126"/>
            <a:ext cx="425203" cy="49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42500" y="6124129"/>
            <a:ext cx="5075635" cy="53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Actionable Intelligence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42500" y="6641901"/>
            <a:ext cx="7053262" cy="21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Consolidates complex datasets into intuitive dashboards enabling policymakers, analysts, and citizens to make informed decisions and understand democratic participation patterns.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2442" y="716459"/>
            <a:ext cx="7760345" cy="78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4874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7680" y="2009626"/>
            <a:ext cx="5271939" cy="4064348"/>
            <a:chOff x="0" y="0"/>
            <a:chExt cx="7029252" cy="541913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016623" cy="5406390"/>
            </a:xfrm>
            <a:custGeom>
              <a:avLst/>
              <a:gdLst/>
              <a:ahLst/>
              <a:cxnLst/>
              <a:rect l="l" t="t" r="r" b="b"/>
              <a:pathLst>
                <a:path w="7016623" h="5406390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860921" y="0"/>
                  </a:lnTo>
                  <a:cubicBezTo>
                    <a:pt x="6946900" y="0"/>
                    <a:pt x="7016623" y="69723"/>
                    <a:pt x="7016623" y="155575"/>
                  </a:cubicBezTo>
                  <a:lnTo>
                    <a:pt x="7016623" y="5250815"/>
                  </a:lnTo>
                  <a:cubicBezTo>
                    <a:pt x="7016623" y="5336794"/>
                    <a:pt x="6946900" y="5406390"/>
                    <a:pt x="6860921" y="5406390"/>
                  </a:cubicBezTo>
                  <a:lnTo>
                    <a:pt x="155702" y="5406390"/>
                  </a:lnTo>
                  <a:cubicBezTo>
                    <a:pt x="69723" y="5406390"/>
                    <a:pt x="0" y="5336794"/>
                    <a:pt x="0" y="5250815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29323" cy="5419090"/>
            </a:xfrm>
            <a:custGeom>
              <a:avLst/>
              <a:gdLst/>
              <a:ahLst/>
              <a:cxnLst/>
              <a:rect l="l" t="t" r="r" b="b"/>
              <a:pathLst>
                <a:path w="7029323" h="5419090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6867271" y="0"/>
                  </a:lnTo>
                  <a:lnTo>
                    <a:pt x="6867271" y="6350"/>
                  </a:lnTo>
                  <a:lnTo>
                    <a:pt x="6867271" y="0"/>
                  </a:lnTo>
                  <a:cubicBezTo>
                    <a:pt x="6956806" y="0"/>
                    <a:pt x="7029323" y="72517"/>
                    <a:pt x="7029323" y="161925"/>
                  </a:cubicBezTo>
                  <a:lnTo>
                    <a:pt x="7022973" y="161925"/>
                  </a:lnTo>
                  <a:lnTo>
                    <a:pt x="7029323" y="161925"/>
                  </a:lnTo>
                  <a:lnTo>
                    <a:pt x="7029323" y="5257165"/>
                  </a:lnTo>
                  <a:lnTo>
                    <a:pt x="7022973" y="5257165"/>
                  </a:lnTo>
                  <a:lnTo>
                    <a:pt x="7029323" y="5257165"/>
                  </a:lnTo>
                  <a:cubicBezTo>
                    <a:pt x="7029323" y="5346573"/>
                    <a:pt x="6956806" y="5419090"/>
                    <a:pt x="6867271" y="5419090"/>
                  </a:cubicBezTo>
                  <a:lnTo>
                    <a:pt x="6867271" y="5412740"/>
                  </a:lnTo>
                  <a:lnTo>
                    <a:pt x="6867271" y="5419090"/>
                  </a:lnTo>
                  <a:lnTo>
                    <a:pt x="162052" y="5419090"/>
                  </a:lnTo>
                  <a:lnTo>
                    <a:pt x="162052" y="5412740"/>
                  </a:lnTo>
                  <a:lnTo>
                    <a:pt x="162052" y="5419090"/>
                  </a:lnTo>
                  <a:cubicBezTo>
                    <a:pt x="72517" y="5419090"/>
                    <a:pt x="0" y="5346573"/>
                    <a:pt x="0" y="5257165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5257165"/>
                  </a:lnTo>
                  <a:lnTo>
                    <a:pt x="6350" y="5257165"/>
                  </a:lnTo>
                  <a:lnTo>
                    <a:pt x="12700" y="5257165"/>
                  </a:lnTo>
                  <a:cubicBezTo>
                    <a:pt x="12700" y="5339588"/>
                    <a:pt x="79502" y="5406390"/>
                    <a:pt x="162052" y="5406390"/>
                  </a:cubicBezTo>
                  <a:lnTo>
                    <a:pt x="6867271" y="5406390"/>
                  </a:lnTo>
                  <a:cubicBezTo>
                    <a:pt x="6949694" y="5406390"/>
                    <a:pt x="7016623" y="5339588"/>
                    <a:pt x="7016623" y="5257165"/>
                  </a:cubicBezTo>
                  <a:lnTo>
                    <a:pt x="7016623" y="161925"/>
                  </a:lnTo>
                  <a:cubicBezTo>
                    <a:pt x="7016496" y="79502"/>
                    <a:pt x="6949694" y="12700"/>
                    <a:pt x="6867271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502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186856" y="2301776"/>
            <a:ext cx="833586" cy="833586"/>
            <a:chOff x="0" y="0"/>
            <a:chExt cx="1111448" cy="11114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1504" cy="1111504"/>
            </a:xfrm>
            <a:custGeom>
              <a:avLst/>
              <a:gdLst/>
              <a:ahLst/>
              <a:cxnLst/>
              <a:rect l="l" t="t" r="r" b="b"/>
              <a:pathLst>
                <a:path w="1111504" h="1111504">
                  <a:moveTo>
                    <a:pt x="0" y="555752"/>
                  </a:moveTo>
                  <a:cubicBezTo>
                    <a:pt x="0" y="248793"/>
                    <a:pt x="248793" y="0"/>
                    <a:pt x="555752" y="0"/>
                  </a:cubicBezTo>
                  <a:cubicBezTo>
                    <a:pt x="862711" y="0"/>
                    <a:pt x="1111504" y="248793"/>
                    <a:pt x="1111504" y="555752"/>
                  </a:cubicBezTo>
                  <a:cubicBezTo>
                    <a:pt x="1111504" y="862711"/>
                    <a:pt x="862584" y="1111504"/>
                    <a:pt x="555752" y="1111504"/>
                  </a:cubicBezTo>
                  <a:cubicBezTo>
                    <a:pt x="248920" y="1111504"/>
                    <a:pt x="0" y="862584"/>
                    <a:pt x="0" y="555752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416052" y="2360265"/>
            <a:ext cx="375047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300" y="3365599"/>
            <a:ext cx="4400699" cy="52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318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Analytics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830" y="3890219"/>
            <a:ext cx="4687640" cy="161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6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models forecasting voter turnout and party performance trends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07956" y="2009626"/>
            <a:ext cx="5271939" cy="4064348"/>
            <a:chOff x="0" y="0"/>
            <a:chExt cx="7029252" cy="5419130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7016623" cy="5406390"/>
            </a:xfrm>
            <a:custGeom>
              <a:avLst/>
              <a:gdLst/>
              <a:ahLst/>
              <a:cxnLst/>
              <a:rect l="l" t="t" r="r" b="b"/>
              <a:pathLst>
                <a:path w="7016623" h="5406390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860921" y="0"/>
                  </a:lnTo>
                  <a:cubicBezTo>
                    <a:pt x="6946900" y="0"/>
                    <a:pt x="7016623" y="69723"/>
                    <a:pt x="7016623" y="155575"/>
                  </a:cubicBezTo>
                  <a:lnTo>
                    <a:pt x="7016623" y="5250815"/>
                  </a:lnTo>
                  <a:cubicBezTo>
                    <a:pt x="7016623" y="5336794"/>
                    <a:pt x="6946900" y="5406390"/>
                    <a:pt x="6860921" y="5406390"/>
                  </a:cubicBezTo>
                  <a:lnTo>
                    <a:pt x="155702" y="5406390"/>
                  </a:lnTo>
                  <a:cubicBezTo>
                    <a:pt x="69723" y="5406390"/>
                    <a:pt x="0" y="5336794"/>
                    <a:pt x="0" y="5250815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29323" cy="5419090"/>
            </a:xfrm>
            <a:custGeom>
              <a:avLst/>
              <a:gdLst/>
              <a:ahLst/>
              <a:cxnLst/>
              <a:rect l="l" t="t" r="r" b="b"/>
              <a:pathLst>
                <a:path w="7029323" h="5419090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6867271" y="0"/>
                  </a:lnTo>
                  <a:lnTo>
                    <a:pt x="6867271" y="6350"/>
                  </a:lnTo>
                  <a:lnTo>
                    <a:pt x="6867271" y="0"/>
                  </a:lnTo>
                  <a:cubicBezTo>
                    <a:pt x="6956806" y="0"/>
                    <a:pt x="7029323" y="72517"/>
                    <a:pt x="7029323" y="161925"/>
                  </a:cubicBezTo>
                  <a:lnTo>
                    <a:pt x="7022973" y="161925"/>
                  </a:lnTo>
                  <a:lnTo>
                    <a:pt x="7029323" y="161925"/>
                  </a:lnTo>
                  <a:lnTo>
                    <a:pt x="7029323" y="5257165"/>
                  </a:lnTo>
                  <a:lnTo>
                    <a:pt x="7022973" y="5257165"/>
                  </a:lnTo>
                  <a:lnTo>
                    <a:pt x="7029323" y="5257165"/>
                  </a:lnTo>
                  <a:cubicBezTo>
                    <a:pt x="7029323" y="5346573"/>
                    <a:pt x="6956806" y="5419090"/>
                    <a:pt x="6867271" y="5419090"/>
                  </a:cubicBezTo>
                  <a:lnTo>
                    <a:pt x="6867271" y="5412740"/>
                  </a:lnTo>
                  <a:lnTo>
                    <a:pt x="6867271" y="5419090"/>
                  </a:lnTo>
                  <a:lnTo>
                    <a:pt x="162052" y="5419090"/>
                  </a:lnTo>
                  <a:lnTo>
                    <a:pt x="162052" y="5412740"/>
                  </a:lnTo>
                  <a:lnTo>
                    <a:pt x="162052" y="5419090"/>
                  </a:lnTo>
                  <a:cubicBezTo>
                    <a:pt x="72517" y="5419090"/>
                    <a:pt x="0" y="5346573"/>
                    <a:pt x="0" y="5257165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5257165"/>
                  </a:lnTo>
                  <a:lnTo>
                    <a:pt x="6350" y="5257165"/>
                  </a:lnTo>
                  <a:lnTo>
                    <a:pt x="12700" y="5257165"/>
                  </a:lnTo>
                  <a:cubicBezTo>
                    <a:pt x="12700" y="5339588"/>
                    <a:pt x="79502" y="5406390"/>
                    <a:pt x="162052" y="5406390"/>
                  </a:cubicBezTo>
                  <a:lnTo>
                    <a:pt x="6867271" y="5406390"/>
                  </a:lnTo>
                  <a:cubicBezTo>
                    <a:pt x="6949694" y="5406390"/>
                    <a:pt x="7016623" y="5339588"/>
                    <a:pt x="7016623" y="5257165"/>
                  </a:cubicBezTo>
                  <a:lnTo>
                    <a:pt x="7016623" y="161925"/>
                  </a:lnTo>
                  <a:cubicBezTo>
                    <a:pt x="7016496" y="79502"/>
                    <a:pt x="6949694" y="12700"/>
                    <a:pt x="6867271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502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27132" y="2301776"/>
            <a:ext cx="833586" cy="833586"/>
            <a:chOff x="0" y="0"/>
            <a:chExt cx="1111448" cy="11114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1504" cy="1111504"/>
            </a:xfrm>
            <a:custGeom>
              <a:avLst/>
              <a:gdLst/>
              <a:ahLst/>
              <a:cxnLst/>
              <a:rect l="l" t="t" r="r" b="b"/>
              <a:pathLst>
                <a:path w="1111504" h="1111504">
                  <a:moveTo>
                    <a:pt x="0" y="555752"/>
                  </a:moveTo>
                  <a:cubicBezTo>
                    <a:pt x="0" y="248793"/>
                    <a:pt x="248793" y="0"/>
                    <a:pt x="555752" y="0"/>
                  </a:cubicBezTo>
                  <a:cubicBezTo>
                    <a:pt x="862711" y="0"/>
                    <a:pt x="1111504" y="248793"/>
                    <a:pt x="1111504" y="555752"/>
                  </a:cubicBezTo>
                  <a:cubicBezTo>
                    <a:pt x="1111504" y="862711"/>
                    <a:pt x="862584" y="1111504"/>
                    <a:pt x="555752" y="1111504"/>
                  </a:cubicBezTo>
                  <a:cubicBezTo>
                    <a:pt x="248920" y="1111504"/>
                    <a:pt x="0" y="862584"/>
                    <a:pt x="0" y="555752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956328" y="2360265"/>
            <a:ext cx="375047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00106" y="3375124"/>
            <a:ext cx="4687640" cy="53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328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Swing Analysis Engine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00106" y="4027153"/>
            <a:ext cx="4687640" cy="166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constituencies changing party alignment with detailed historical comparison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48232" y="2009626"/>
            <a:ext cx="5271939" cy="4064348"/>
            <a:chOff x="0" y="0"/>
            <a:chExt cx="7029252" cy="5419130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7016623" cy="5406390"/>
            </a:xfrm>
            <a:custGeom>
              <a:avLst/>
              <a:gdLst/>
              <a:ahLst/>
              <a:cxnLst/>
              <a:rect l="l" t="t" r="r" b="b"/>
              <a:pathLst>
                <a:path w="7016623" h="5406390">
                  <a:moveTo>
                    <a:pt x="0" y="155575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860921" y="0"/>
                  </a:lnTo>
                  <a:cubicBezTo>
                    <a:pt x="6946900" y="0"/>
                    <a:pt x="7016623" y="69723"/>
                    <a:pt x="7016623" y="155575"/>
                  </a:cubicBezTo>
                  <a:lnTo>
                    <a:pt x="7016623" y="5250815"/>
                  </a:lnTo>
                  <a:cubicBezTo>
                    <a:pt x="7016623" y="5336794"/>
                    <a:pt x="6946900" y="5406390"/>
                    <a:pt x="6860921" y="5406390"/>
                  </a:cubicBezTo>
                  <a:lnTo>
                    <a:pt x="155702" y="5406390"/>
                  </a:lnTo>
                  <a:cubicBezTo>
                    <a:pt x="69723" y="5406390"/>
                    <a:pt x="0" y="5336794"/>
                    <a:pt x="0" y="5250815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029323" cy="5419090"/>
            </a:xfrm>
            <a:custGeom>
              <a:avLst/>
              <a:gdLst/>
              <a:ahLst/>
              <a:cxnLst/>
              <a:rect l="l" t="t" r="r" b="b"/>
              <a:pathLst>
                <a:path w="7029323" h="5419090">
                  <a:moveTo>
                    <a:pt x="0" y="161925"/>
                  </a:moveTo>
                  <a:cubicBezTo>
                    <a:pt x="0" y="72517"/>
                    <a:pt x="72517" y="0"/>
                    <a:pt x="162052" y="0"/>
                  </a:cubicBezTo>
                  <a:lnTo>
                    <a:pt x="6867271" y="0"/>
                  </a:lnTo>
                  <a:lnTo>
                    <a:pt x="6867271" y="6350"/>
                  </a:lnTo>
                  <a:lnTo>
                    <a:pt x="6867271" y="0"/>
                  </a:lnTo>
                  <a:cubicBezTo>
                    <a:pt x="6956806" y="0"/>
                    <a:pt x="7029323" y="72517"/>
                    <a:pt x="7029323" y="161925"/>
                  </a:cubicBezTo>
                  <a:lnTo>
                    <a:pt x="7022973" y="161925"/>
                  </a:lnTo>
                  <a:lnTo>
                    <a:pt x="7029323" y="161925"/>
                  </a:lnTo>
                  <a:lnTo>
                    <a:pt x="7029323" y="5257165"/>
                  </a:lnTo>
                  <a:lnTo>
                    <a:pt x="7022973" y="5257165"/>
                  </a:lnTo>
                  <a:lnTo>
                    <a:pt x="7029323" y="5257165"/>
                  </a:lnTo>
                  <a:cubicBezTo>
                    <a:pt x="7029323" y="5346573"/>
                    <a:pt x="6956806" y="5419090"/>
                    <a:pt x="6867271" y="5419090"/>
                  </a:cubicBezTo>
                  <a:lnTo>
                    <a:pt x="6867271" y="5412740"/>
                  </a:lnTo>
                  <a:lnTo>
                    <a:pt x="6867271" y="5419090"/>
                  </a:lnTo>
                  <a:lnTo>
                    <a:pt x="162052" y="5419090"/>
                  </a:lnTo>
                  <a:lnTo>
                    <a:pt x="162052" y="5412740"/>
                  </a:lnTo>
                  <a:lnTo>
                    <a:pt x="162052" y="5419090"/>
                  </a:lnTo>
                  <a:cubicBezTo>
                    <a:pt x="72517" y="5419090"/>
                    <a:pt x="0" y="5346573"/>
                    <a:pt x="0" y="5257165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5257165"/>
                  </a:lnTo>
                  <a:lnTo>
                    <a:pt x="6350" y="5257165"/>
                  </a:lnTo>
                  <a:lnTo>
                    <a:pt x="12700" y="5257165"/>
                  </a:lnTo>
                  <a:cubicBezTo>
                    <a:pt x="12700" y="5339588"/>
                    <a:pt x="79502" y="5406390"/>
                    <a:pt x="162052" y="5406390"/>
                  </a:cubicBezTo>
                  <a:lnTo>
                    <a:pt x="6867271" y="5406390"/>
                  </a:lnTo>
                  <a:cubicBezTo>
                    <a:pt x="6949694" y="5406390"/>
                    <a:pt x="7016623" y="5339588"/>
                    <a:pt x="7016623" y="5257165"/>
                  </a:cubicBezTo>
                  <a:lnTo>
                    <a:pt x="7016623" y="161925"/>
                  </a:lnTo>
                  <a:cubicBezTo>
                    <a:pt x="7016496" y="79502"/>
                    <a:pt x="6949694" y="12700"/>
                    <a:pt x="6867271" y="12700"/>
                  </a:cubicBezTo>
                  <a:lnTo>
                    <a:pt x="162052" y="12700"/>
                  </a:lnTo>
                  <a:lnTo>
                    <a:pt x="162052" y="6350"/>
                  </a:lnTo>
                  <a:lnTo>
                    <a:pt x="162052" y="12700"/>
                  </a:lnTo>
                  <a:cubicBezTo>
                    <a:pt x="79502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267409" y="2301776"/>
            <a:ext cx="833586" cy="833586"/>
            <a:chOff x="0" y="0"/>
            <a:chExt cx="1111448" cy="11114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11504" cy="1111504"/>
            </a:xfrm>
            <a:custGeom>
              <a:avLst/>
              <a:gdLst/>
              <a:ahLst/>
              <a:cxnLst/>
              <a:rect l="l" t="t" r="r" b="b"/>
              <a:pathLst>
                <a:path w="1111504" h="1111504">
                  <a:moveTo>
                    <a:pt x="0" y="555752"/>
                  </a:moveTo>
                  <a:cubicBezTo>
                    <a:pt x="0" y="248793"/>
                    <a:pt x="248793" y="0"/>
                    <a:pt x="555752" y="0"/>
                  </a:cubicBezTo>
                  <a:cubicBezTo>
                    <a:pt x="862711" y="0"/>
                    <a:pt x="1111504" y="248793"/>
                    <a:pt x="1111504" y="555752"/>
                  </a:cubicBezTo>
                  <a:cubicBezTo>
                    <a:pt x="1111504" y="862711"/>
                    <a:pt x="862584" y="1111504"/>
                    <a:pt x="555752" y="1111504"/>
                  </a:cubicBezTo>
                  <a:cubicBezTo>
                    <a:pt x="248920" y="1111504"/>
                    <a:pt x="0" y="862584"/>
                    <a:pt x="0" y="555752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4496604" y="2360265"/>
            <a:ext cx="375047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02754" y="3375124"/>
            <a:ext cx="4362896" cy="53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328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0381" y="3890219"/>
            <a:ext cx="4687640" cy="166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summaries and anomaly detection for automatic pattern discovery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67680" y="6342310"/>
            <a:ext cx="8042076" cy="3185666"/>
            <a:chOff x="0" y="0"/>
            <a:chExt cx="10722768" cy="4247555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710037" cy="4234815"/>
            </a:xfrm>
            <a:custGeom>
              <a:avLst/>
              <a:gdLst/>
              <a:ahLst/>
              <a:cxnLst/>
              <a:rect l="l" t="t" r="r" b="b"/>
              <a:pathLst>
                <a:path w="10710037" h="4234815">
                  <a:moveTo>
                    <a:pt x="0" y="155575"/>
                  </a:moveTo>
                  <a:cubicBezTo>
                    <a:pt x="0" y="69596"/>
                    <a:pt x="69723" y="0"/>
                    <a:pt x="155829" y="0"/>
                  </a:cubicBezTo>
                  <a:lnTo>
                    <a:pt x="10554208" y="0"/>
                  </a:lnTo>
                  <a:cubicBezTo>
                    <a:pt x="10640314" y="0"/>
                    <a:pt x="10710037" y="69596"/>
                    <a:pt x="10710037" y="155575"/>
                  </a:cubicBezTo>
                  <a:lnTo>
                    <a:pt x="10710037" y="4079240"/>
                  </a:lnTo>
                  <a:cubicBezTo>
                    <a:pt x="10710037" y="4165219"/>
                    <a:pt x="10640314" y="4234815"/>
                    <a:pt x="10554208" y="4234815"/>
                  </a:cubicBezTo>
                  <a:lnTo>
                    <a:pt x="155829" y="4234815"/>
                  </a:lnTo>
                  <a:cubicBezTo>
                    <a:pt x="69723" y="4234815"/>
                    <a:pt x="0" y="4165219"/>
                    <a:pt x="0" y="407924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722737" cy="4247515"/>
            </a:xfrm>
            <a:custGeom>
              <a:avLst/>
              <a:gdLst/>
              <a:ahLst/>
              <a:cxnLst/>
              <a:rect l="l" t="t" r="r" b="b"/>
              <a:pathLst>
                <a:path w="10722737" h="4247515">
                  <a:moveTo>
                    <a:pt x="0" y="161925"/>
                  </a:moveTo>
                  <a:cubicBezTo>
                    <a:pt x="0" y="72517"/>
                    <a:pt x="72644" y="0"/>
                    <a:pt x="162179" y="0"/>
                  </a:cubicBezTo>
                  <a:lnTo>
                    <a:pt x="10560558" y="0"/>
                  </a:lnTo>
                  <a:lnTo>
                    <a:pt x="10560558" y="6350"/>
                  </a:lnTo>
                  <a:lnTo>
                    <a:pt x="10560558" y="0"/>
                  </a:lnTo>
                  <a:cubicBezTo>
                    <a:pt x="10650093" y="0"/>
                    <a:pt x="10722737" y="72517"/>
                    <a:pt x="10722737" y="161925"/>
                  </a:cubicBezTo>
                  <a:lnTo>
                    <a:pt x="10716387" y="161925"/>
                  </a:lnTo>
                  <a:lnTo>
                    <a:pt x="10722737" y="161925"/>
                  </a:lnTo>
                  <a:lnTo>
                    <a:pt x="10722737" y="4085590"/>
                  </a:lnTo>
                  <a:lnTo>
                    <a:pt x="10716387" y="4085590"/>
                  </a:lnTo>
                  <a:lnTo>
                    <a:pt x="10722737" y="4085590"/>
                  </a:lnTo>
                  <a:cubicBezTo>
                    <a:pt x="10722737" y="4174998"/>
                    <a:pt x="10650093" y="4247515"/>
                    <a:pt x="10560558" y="4247515"/>
                  </a:cubicBezTo>
                  <a:lnTo>
                    <a:pt x="10560558" y="4241165"/>
                  </a:lnTo>
                  <a:lnTo>
                    <a:pt x="10560558" y="4247515"/>
                  </a:lnTo>
                  <a:lnTo>
                    <a:pt x="162179" y="4247515"/>
                  </a:lnTo>
                  <a:lnTo>
                    <a:pt x="162179" y="4241165"/>
                  </a:lnTo>
                  <a:lnTo>
                    <a:pt x="162179" y="4247515"/>
                  </a:lnTo>
                  <a:cubicBezTo>
                    <a:pt x="72644" y="4247515"/>
                    <a:pt x="0" y="4175125"/>
                    <a:pt x="0" y="4085590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085590"/>
                  </a:lnTo>
                  <a:lnTo>
                    <a:pt x="6350" y="4085590"/>
                  </a:lnTo>
                  <a:lnTo>
                    <a:pt x="12700" y="4085590"/>
                  </a:lnTo>
                  <a:cubicBezTo>
                    <a:pt x="12700" y="4168013"/>
                    <a:pt x="79629" y="4234815"/>
                    <a:pt x="162179" y="4234815"/>
                  </a:cubicBezTo>
                  <a:lnTo>
                    <a:pt x="10560558" y="4234815"/>
                  </a:lnTo>
                  <a:cubicBezTo>
                    <a:pt x="10643108" y="4234815"/>
                    <a:pt x="10710037" y="4168013"/>
                    <a:pt x="10710037" y="4085590"/>
                  </a:cubicBezTo>
                  <a:lnTo>
                    <a:pt x="10710037" y="161925"/>
                  </a:lnTo>
                  <a:cubicBezTo>
                    <a:pt x="10710037" y="79502"/>
                    <a:pt x="10643108" y="12700"/>
                    <a:pt x="10560558" y="12700"/>
                  </a:cubicBezTo>
                  <a:lnTo>
                    <a:pt x="162179" y="12700"/>
                  </a:lnTo>
                  <a:lnTo>
                    <a:pt x="162179" y="6350"/>
                  </a:lnTo>
                  <a:lnTo>
                    <a:pt x="162179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4571851" y="6634460"/>
            <a:ext cx="833586" cy="833586"/>
            <a:chOff x="0" y="0"/>
            <a:chExt cx="1111448" cy="11114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11504" cy="1111504"/>
            </a:xfrm>
            <a:custGeom>
              <a:avLst/>
              <a:gdLst/>
              <a:ahLst/>
              <a:cxnLst/>
              <a:rect l="l" t="t" r="r" b="b"/>
              <a:pathLst>
                <a:path w="1111504" h="1111504">
                  <a:moveTo>
                    <a:pt x="0" y="555752"/>
                  </a:moveTo>
                  <a:cubicBezTo>
                    <a:pt x="0" y="248793"/>
                    <a:pt x="248793" y="0"/>
                    <a:pt x="555752" y="0"/>
                  </a:cubicBezTo>
                  <a:cubicBezTo>
                    <a:pt x="862711" y="0"/>
                    <a:pt x="1111504" y="248793"/>
                    <a:pt x="1111504" y="555752"/>
                  </a:cubicBezTo>
                  <a:cubicBezTo>
                    <a:pt x="1111504" y="862711"/>
                    <a:pt x="862584" y="1111504"/>
                    <a:pt x="555752" y="1111504"/>
                  </a:cubicBezTo>
                  <a:cubicBezTo>
                    <a:pt x="248920" y="1111504"/>
                    <a:pt x="0" y="862584"/>
                    <a:pt x="0" y="555752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4801046" y="6692950"/>
            <a:ext cx="375048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56830" y="7707809"/>
            <a:ext cx="5463779" cy="53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328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Geo-Visual Enhancement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9830" y="8222902"/>
            <a:ext cx="7457777" cy="110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maps with real-time tooltips and demographic overlays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78094" y="6342310"/>
            <a:ext cx="8042076" cy="3185666"/>
            <a:chOff x="0" y="0"/>
            <a:chExt cx="10722768" cy="4247555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10710037" cy="4234815"/>
            </a:xfrm>
            <a:custGeom>
              <a:avLst/>
              <a:gdLst/>
              <a:ahLst/>
              <a:cxnLst/>
              <a:rect l="l" t="t" r="r" b="b"/>
              <a:pathLst>
                <a:path w="10710037" h="4234815">
                  <a:moveTo>
                    <a:pt x="0" y="155575"/>
                  </a:moveTo>
                  <a:cubicBezTo>
                    <a:pt x="0" y="69596"/>
                    <a:pt x="69723" y="0"/>
                    <a:pt x="155829" y="0"/>
                  </a:cubicBezTo>
                  <a:lnTo>
                    <a:pt x="10554208" y="0"/>
                  </a:lnTo>
                  <a:cubicBezTo>
                    <a:pt x="10640314" y="0"/>
                    <a:pt x="10710037" y="69596"/>
                    <a:pt x="10710037" y="155575"/>
                  </a:cubicBezTo>
                  <a:lnTo>
                    <a:pt x="10710037" y="4079240"/>
                  </a:lnTo>
                  <a:cubicBezTo>
                    <a:pt x="10710037" y="4165219"/>
                    <a:pt x="10640314" y="4234815"/>
                    <a:pt x="10554208" y="4234815"/>
                  </a:cubicBezTo>
                  <a:lnTo>
                    <a:pt x="155829" y="4234815"/>
                  </a:lnTo>
                  <a:cubicBezTo>
                    <a:pt x="69723" y="4234815"/>
                    <a:pt x="0" y="4165219"/>
                    <a:pt x="0" y="4079240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0722737" cy="4247515"/>
            </a:xfrm>
            <a:custGeom>
              <a:avLst/>
              <a:gdLst/>
              <a:ahLst/>
              <a:cxnLst/>
              <a:rect l="l" t="t" r="r" b="b"/>
              <a:pathLst>
                <a:path w="10722737" h="4247515">
                  <a:moveTo>
                    <a:pt x="0" y="161925"/>
                  </a:moveTo>
                  <a:cubicBezTo>
                    <a:pt x="0" y="72517"/>
                    <a:pt x="72644" y="0"/>
                    <a:pt x="162179" y="0"/>
                  </a:cubicBezTo>
                  <a:lnTo>
                    <a:pt x="10560558" y="0"/>
                  </a:lnTo>
                  <a:lnTo>
                    <a:pt x="10560558" y="6350"/>
                  </a:lnTo>
                  <a:lnTo>
                    <a:pt x="10560558" y="0"/>
                  </a:lnTo>
                  <a:cubicBezTo>
                    <a:pt x="10650093" y="0"/>
                    <a:pt x="10722737" y="72517"/>
                    <a:pt x="10722737" y="161925"/>
                  </a:cubicBezTo>
                  <a:lnTo>
                    <a:pt x="10716387" y="161925"/>
                  </a:lnTo>
                  <a:lnTo>
                    <a:pt x="10722737" y="161925"/>
                  </a:lnTo>
                  <a:lnTo>
                    <a:pt x="10722737" y="4085590"/>
                  </a:lnTo>
                  <a:lnTo>
                    <a:pt x="10716387" y="4085590"/>
                  </a:lnTo>
                  <a:lnTo>
                    <a:pt x="10722737" y="4085590"/>
                  </a:lnTo>
                  <a:cubicBezTo>
                    <a:pt x="10722737" y="4174998"/>
                    <a:pt x="10650093" y="4247515"/>
                    <a:pt x="10560558" y="4247515"/>
                  </a:cubicBezTo>
                  <a:lnTo>
                    <a:pt x="10560558" y="4241165"/>
                  </a:lnTo>
                  <a:lnTo>
                    <a:pt x="10560558" y="4247515"/>
                  </a:lnTo>
                  <a:lnTo>
                    <a:pt x="162179" y="4247515"/>
                  </a:lnTo>
                  <a:lnTo>
                    <a:pt x="162179" y="4241165"/>
                  </a:lnTo>
                  <a:lnTo>
                    <a:pt x="162179" y="4247515"/>
                  </a:lnTo>
                  <a:cubicBezTo>
                    <a:pt x="72644" y="4247515"/>
                    <a:pt x="0" y="4175125"/>
                    <a:pt x="0" y="4085590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4085590"/>
                  </a:lnTo>
                  <a:lnTo>
                    <a:pt x="6350" y="4085590"/>
                  </a:lnTo>
                  <a:lnTo>
                    <a:pt x="12700" y="4085590"/>
                  </a:lnTo>
                  <a:cubicBezTo>
                    <a:pt x="12700" y="4168013"/>
                    <a:pt x="79629" y="4234815"/>
                    <a:pt x="162179" y="4234815"/>
                  </a:cubicBezTo>
                  <a:lnTo>
                    <a:pt x="10560558" y="4234815"/>
                  </a:lnTo>
                  <a:cubicBezTo>
                    <a:pt x="10643108" y="4234815"/>
                    <a:pt x="10710037" y="4168013"/>
                    <a:pt x="10710037" y="4085590"/>
                  </a:cubicBezTo>
                  <a:lnTo>
                    <a:pt x="10710037" y="161925"/>
                  </a:lnTo>
                  <a:cubicBezTo>
                    <a:pt x="10710037" y="79502"/>
                    <a:pt x="10643108" y="12700"/>
                    <a:pt x="10560558" y="12700"/>
                  </a:cubicBezTo>
                  <a:lnTo>
                    <a:pt x="162179" y="12700"/>
                  </a:lnTo>
                  <a:lnTo>
                    <a:pt x="162179" y="6350"/>
                  </a:lnTo>
                  <a:lnTo>
                    <a:pt x="162179" y="12700"/>
                  </a:lnTo>
                  <a:cubicBezTo>
                    <a:pt x="79629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882265" y="6634460"/>
            <a:ext cx="833586" cy="833586"/>
            <a:chOff x="0" y="0"/>
            <a:chExt cx="1111448" cy="111144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11504" cy="1111504"/>
            </a:xfrm>
            <a:custGeom>
              <a:avLst/>
              <a:gdLst/>
              <a:ahLst/>
              <a:cxnLst/>
              <a:rect l="l" t="t" r="r" b="b"/>
              <a:pathLst>
                <a:path w="1111504" h="1111504">
                  <a:moveTo>
                    <a:pt x="0" y="555752"/>
                  </a:moveTo>
                  <a:cubicBezTo>
                    <a:pt x="0" y="248793"/>
                    <a:pt x="248793" y="0"/>
                    <a:pt x="555752" y="0"/>
                  </a:cubicBezTo>
                  <a:cubicBezTo>
                    <a:pt x="862711" y="0"/>
                    <a:pt x="1111504" y="248793"/>
                    <a:pt x="1111504" y="555752"/>
                  </a:cubicBezTo>
                  <a:cubicBezTo>
                    <a:pt x="1111504" y="862711"/>
                    <a:pt x="862584" y="1111504"/>
                    <a:pt x="555752" y="1111504"/>
                  </a:cubicBezTo>
                  <a:cubicBezTo>
                    <a:pt x="248920" y="1111504"/>
                    <a:pt x="0" y="862584"/>
                    <a:pt x="0" y="555752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3111460" y="6692950"/>
            <a:ext cx="375047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95136" y="7707809"/>
            <a:ext cx="4407991" cy="53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328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Citizen Engagement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70244" y="8222902"/>
            <a:ext cx="7457777" cy="110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optimization, voter education widgets, and feedback mechanisms for participation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735806"/>
            <a:ext cx="9445526" cy="163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4"/>
              </a:lnSpc>
            </a:pPr>
            <a:r>
              <a:rPr lang="en-US" sz="5037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Current Limitations and Future 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2890540"/>
            <a:ext cx="4376886" cy="54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 Constraints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069407"/>
            <a:ext cx="4376886" cy="8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historical data requiring manual updates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075784"/>
            <a:ext cx="4376886" cy="130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real-time monitoring during active phases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7559618"/>
            <a:ext cx="4376886" cy="112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4539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visualization scope limited to state level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6370088"/>
            <a:ext cx="4376886" cy="130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capabilities underdeveloped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8401" y="2890540"/>
            <a:ext cx="4376886" cy="106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333F7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Advanced Future Capabilities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8401" y="4069407"/>
            <a:ext cx="4376886" cy="8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streaming dashboards during election phases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8401" y="5075784"/>
            <a:ext cx="4376886" cy="173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Constituency-level granularity and constituency-wise trend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28401" y="6720537"/>
            <a:ext cx="4376886" cy="130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models predicting voting behavior and outcomes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28401" y="7995791"/>
            <a:ext cx="4376886" cy="130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388" lvl="1" indent="-210194" algn="l">
              <a:lnSpc>
                <a:spcPts val="3428"/>
              </a:lnSpc>
              <a:buFont typeface="Arial"/>
              <a:buChar char="•"/>
            </a:pPr>
            <a:r>
              <a:rPr lang="en-US" sz="2787">
                <a:solidFill>
                  <a:srgbClr val="333F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sentiment integration revealing public opinion dynamics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765</Words>
  <Application>Microsoft Office PowerPoint</Application>
  <PresentationFormat>Custom</PresentationFormat>
  <Paragraphs>120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 Bold</vt:lpstr>
      <vt:lpstr>Times New Roman Bold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ElectViz-Indian-Election-Data-Visualization (1).pptx</dc:title>
  <cp:lastModifiedBy>SWETHA R</cp:lastModifiedBy>
  <cp:revision>2</cp:revision>
  <dcterms:created xsi:type="dcterms:W3CDTF">2006-08-16T00:00:00Z</dcterms:created>
  <dcterms:modified xsi:type="dcterms:W3CDTF">2025-10-31T13:22:39Z</dcterms:modified>
  <dc:identifier>DAG3Q9YjUV8</dc:identifier>
</cp:coreProperties>
</file>